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72" r:id="rId14"/>
    <p:sldId id="268" r:id="rId15"/>
    <p:sldId id="270" r:id="rId16"/>
    <p:sldId id="271" r:id="rId17"/>
    <p:sldId id="300" r:id="rId18"/>
    <p:sldId id="273" r:id="rId19"/>
    <p:sldId id="301" r:id="rId20"/>
    <p:sldId id="275" r:id="rId21"/>
    <p:sldId id="276" r:id="rId22"/>
    <p:sldId id="277" r:id="rId23"/>
    <p:sldId id="284" r:id="rId24"/>
    <p:sldId id="285" r:id="rId25"/>
    <p:sldId id="286" r:id="rId26"/>
    <p:sldId id="287" r:id="rId27"/>
    <p:sldId id="288" r:id="rId28"/>
    <p:sldId id="289" r:id="rId29"/>
    <p:sldId id="292" r:id="rId30"/>
    <p:sldId id="294" r:id="rId31"/>
    <p:sldId id="291" r:id="rId32"/>
    <p:sldId id="293" r:id="rId33"/>
    <p:sldId id="295" r:id="rId34"/>
    <p:sldId id="280" r:id="rId35"/>
    <p:sldId id="281" r:id="rId36"/>
    <p:sldId id="282" r:id="rId37"/>
    <p:sldId id="296" r:id="rId38"/>
    <p:sldId id="297" r:id="rId39"/>
    <p:sldId id="298" r:id="rId40"/>
    <p:sldId id="283" r:id="rId41"/>
    <p:sldId id="269" r:id="rId42"/>
    <p:sldId id="299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8"/>
  </p:normalViewPr>
  <p:slideViewPr>
    <p:cSldViewPr snapToGrid="0">
      <p:cViewPr varScale="1">
        <p:scale>
          <a:sx n="101" d="100"/>
          <a:sy n="101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54A65-6F3E-AADD-3875-BB0FFE91F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929085-3354-6526-5E52-6F758F3B4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791E5-7BFC-6C3F-B180-42B572C7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052DAB-FEDF-1F2A-F60E-7616B9D9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43FD04-7308-D205-8B02-934791D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1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27635-DFE4-8D65-1505-BAA240A8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29E616-A63D-9EB7-86E7-15177FDDE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700460-C117-DF3B-77F6-7549FA04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AD479F-A6A2-F4C8-DC7D-9F396665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8A19B-0FDE-28E1-86D3-676D2B46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20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7890A2-FE02-8D2F-2F2E-BCD7F867C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C3CB43-46E6-3E54-E658-6EF9DFBD8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89E1D-0B73-2B0B-0953-6300AF91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E623B-A2F4-B54B-91C7-CA5A1313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7C6C2D-5F1B-BC6A-BC22-7E0FBE0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77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3C1F9-8EC4-1943-2C60-7F994FF2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60F60-742E-F537-5DE1-87A11CE4D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2FC384-5765-722C-A1BD-AC8C58E2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C8287B-8AB1-CAFA-81D2-7916AFF7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86A414-37C4-308F-F53A-7FFC3800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37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737AB-D885-85B8-6130-C3BCCCDC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938EAC-D171-1D68-D689-BE211A031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A56D4B-1972-7151-1337-DC58BE4A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63B8F5-A110-BC26-F6E3-D9DA1DF9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217CB-AD30-3637-D18B-D3FA15AD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97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43441-A20A-AE94-25D1-4C97315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5BFA84-D72A-3C56-7DA3-45E261F3B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76ED2E-FAB0-D56A-7166-E34ACDAFD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3C075-73C4-684C-C873-186534B3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381002-5533-3D46-1C3B-00313752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C9927C-B31E-1DFC-221E-2E5CD45D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58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3CB8F-D3F9-EA2A-1034-D3130FD6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2EE660-0C39-201B-2E74-31454C501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6A7CF0-A67B-EA56-DC2E-A69C71857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3722A2-AB29-2113-BF50-27A12CF9E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7017F-7996-1E52-5984-3B2C4CB93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601F56-E312-1D0B-E0E3-3D4A05CF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FE9B39-085E-D7B1-F7E7-B478E553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DD2A17F-881C-C370-EAD0-0F97F06F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9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13A9C0-31C5-001A-0976-82804525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01C81F-B311-290D-3277-68E5BBC2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6D87F7-C9AB-EA80-AE7F-8E33950D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4DA21E-6960-57D8-F7C5-B69934B1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89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0F7EDF-DBF3-05D7-7B2C-6C0FDA34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55403F-8B7E-8A1F-773D-A5FEC451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4F1B06-B86D-B574-7FDF-9BA50158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52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D1FA-0A78-308C-2548-4E89902C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D445F-2F9A-7793-6C8E-BE6D8205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DA1DF3-CE26-6B37-6DC5-162F58D2C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0F72E9-30A7-DC6D-75A7-2E5AB566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A3107F-72A6-E2AF-997D-084F678A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EFE308-3C41-EC7A-EE9A-9B69B2FC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47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2AB70-93F5-2B43-49C6-638E166E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E476E7-CCD0-24EC-C177-3DAA87C29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76F43-AA7F-FF5C-CD7C-3435A16D1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6144B-8593-6D62-CE19-289504AA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AC7F00-413E-5642-0383-1456124A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3B0A4B-7A3B-B2C1-3CAD-FE18D89A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5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FDB0A4-5895-7DE3-17AB-C3AA32D2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C0DF07-3B71-EFBF-EB80-04B292D5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27C1F3-2A22-0F9F-1916-5BF85842D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98FE61-4608-0C43-9C7A-398720117311}" type="datetimeFigureOut">
              <a:rPr lang="de-DE" smtClean="0"/>
              <a:t>24.07.24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DC7EBA-EEA8-A9AE-4D09-8F3E7B4B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30BFF-1D77-6984-BE45-0A76C64B1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3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C566E-3486-C05E-5FB3-8C51C5532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Cyrcè</a:t>
            </a:r>
            <a:r>
              <a:rPr lang="de-DE" dirty="0"/>
              <a:t> 19.06.24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39C2EB-D25F-48A0-89C9-A9221AFBE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50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B5C6C-BA33-C66F-4B80-3FEC9DE6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EB00A3C-7781-AD68-5A7C-F8A71D2F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1985" cy="4688682"/>
          </a:xfrm>
          <a:prstGeom prst="rect">
            <a:avLst/>
          </a:prstGeom>
        </p:spPr>
      </p:pic>
      <p:pic>
        <p:nvPicPr>
          <p:cNvPr id="9" name="Grafik 8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85169D53-7EEA-9621-C691-F13FCD78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343819"/>
            <a:ext cx="6091983" cy="46886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CD1FA5C-2584-D188-BC09-AEBD73CBCF3C}"/>
              </a:ext>
            </a:extLst>
          </p:cNvPr>
          <p:cNvSpPr txBox="1"/>
          <p:nvPr/>
        </p:nvSpPr>
        <p:spPr>
          <a:xfrm>
            <a:off x="259457" y="6159500"/>
            <a:ext cx="11665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In </a:t>
            </a:r>
            <a:r>
              <a:rPr lang="de-DE" sz="2200" dirty="0" err="1"/>
              <a:t>black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calculated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, As visible </a:t>
            </a:r>
            <a:r>
              <a:rPr lang="de-DE" sz="2200" dirty="0" err="1"/>
              <a:t>I‘m</a:t>
            </a:r>
            <a:r>
              <a:rPr lang="de-DE" sz="2200" dirty="0"/>
              <a:t> </a:t>
            </a:r>
            <a:r>
              <a:rPr lang="de-DE" sz="2200" dirty="0" err="1"/>
              <a:t>able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diode</a:t>
            </a:r>
            <a:r>
              <a:rPr lang="de-DE" sz="2200" dirty="0"/>
              <a:t> </a:t>
            </a:r>
            <a:r>
              <a:rPr lang="de-DE" sz="2200" dirty="0" err="1"/>
              <a:t>signals</a:t>
            </a:r>
            <a:r>
              <a:rPr lang="de-DE" sz="2200" dirty="0"/>
              <a:t> </a:t>
            </a:r>
            <a:r>
              <a:rPr lang="de-DE" sz="2200" dirty="0" err="1"/>
              <a:t>far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</a:t>
            </a:r>
            <a:r>
              <a:rPr lang="de-DE" sz="2200" dirty="0" err="1"/>
              <a:t>homogenous</a:t>
            </a:r>
            <a:r>
              <a:rPr lang="de-DE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32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ECA23-6718-78BF-826A-37B89055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9B3BE78-759C-06AA-82C5-96B74FBA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4918"/>
            <a:ext cx="6091985" cy="4688682"/>
          </a:xfrm>
          <a:prstGeom prst="rect">
            <a:avLst/>
          </a:prstGeom>
        </p:spPr>
      </p:pic>
      <p:pic>
        <p:nvPicPr>
          <p:cNvPr id="7" name="Grafik 6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AD3FB04A-4D05-B095-4C0E-B356CFEB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254918"/>
            <a:ext cx="6091985" cy="46886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FB14600-909E-16CC-C9DC-51DF9EBF914B}"/>
              </a:ext>
            </a:extLst>
          </p:cNvPr>
          <p:cNvSpPr txBox="1"/>
          <p:nvPr/>
        </p:nvSpPr>
        <p:spPr>
          <a:xfrm>
            <a:off x="419100" y="6134100"/>
            <a:ext cx="8400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With </a:t>
            </a:r>
            <a:r>
              <a:rPr lang="de-DE" sz="2200" dirty="0" err="1"/>
              <a:t>mean</a:t>
            </a:r>
            <a:r>
              <a:rPr lang="de-DE" sz="2200" dirty="0"/>
              <a:t>(</a:t>
            </a:r>
            <a:r>
              <a:rPr lang="de-DE" sz="2200" dirty="0" err="1"/>
              <a:t>factor</a:t>
            </a:r>
            <a:r>
              <a:rPr lang="de-DE" sz="2200" dirty="0"/>
              <a:t>) = 1 </a:t>
            </a: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course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an </a:t>
            </a:r>
            <a:r>
              <a:rPr lang="de-DE" sz="2200" dirty="0" err="1"/>
              <a:t>offset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 </a:t>
            </a:r>
            <a:r>
              <a:rPr lang="de-DE" sz="2200" dirty="0" err="1"/>
              <a:t>here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20062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C69C0-7427-429A-C0C4-068D64A0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B7B890E-2CE7-C43B-CBBE-8D65C7EF8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549" y="1343818"/>
            <a:ext cx="6826251" cy="532184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1C28EC-0FE2-C000-CA79-8B44A2A7B397}"/>
              </a:ext>
            </a:extLst>
          </p:cNvPr>
          <p:cNvSpPr txBox="1"/>
          <p:nvPr/>
        </p:nvSpPr>
        <p:spPr>
          <a:xfrm>
            <a:off x="114300" y="1366836"/>
            <a:ext cx="48196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Comparison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2 </a:t>
            </a:r>
            <a:r>
              <a:rPr lang="de-DE" sz="2000" dirty="0" err="1"/>
              <a:t>methods</a:t>
            </a:r>
            <a:r>
              <a:rPr lang="de-DE" sz="2000" dirty="0"/>
              <a:t>(</a:t>
            </a:r>
            <a:r>
              <a:rPr lang="de-DE" sz="2000" dirty="0" err="1"/>
              <a:t>lsq</a:t>
            </a:r>
            <a:r>
              <a:rPr lang="de-DE" sz="2000" dirty="0"/>
              <a:t> = </a:t>
            </a:r>
            <a:r>
              <a:rPr lang="de-DE" sz="2000" dirty="0" err="1"/>
              <a:t>least_squares</a:t>
            </a:r>
            <a:r>
              <a:rPr lang="de-DE" sz="2000" dirty="0"/>
              <a:t>, </a:t>
            </a:r>
            <a:r>
              <a:rPr lang="de-DE" sz="2000" dirty="0" err="1"/>
              <a:t>method</a:t>
            </a:r>
            <a:r>
              <a:rPr lang="de-DE" sz="2000" dirty="0"/>
              <a:t> 1 = </a:t>
            </a:r>
            <a:r>
              <a:rPr lang="de-DE" sz="2000" dirty="0" err="1"/>
              <a:t>mean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deviation</a:t>
            </a:r>
            <a:r>
              <a:rPr lang="de-DE" sz="2000" dirty="0"/>
              <a:t> at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mean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Also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Cyrcè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shown</a:t>
            </a:r>
            <a:r>
              <a:rPr lang="de-DE" sz="2000" dirty="0"/>
              <a:t> in </a:t>
            </a:r>
            <a:r>
              <a:rPr lang="de-DE" sz="2000" dirty="0" err="1"/>
              <a:t>green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methods</a:t>
            </a:r>
            <a:r>
              <a:rPr lang="de-DE" sz="2000" dirty="0"/>
              <a:t> </a:t>
            </a:r>
            <a:r>
              <a:rPr lang="de-DE" sz="2000" dirty="0" err="1"/>
              <a:t>give</a:t>
            </a:r>
            <a:r>
              <a:rPr lang="de-DE" sz="2000" dirty="0"/>
              <a:t> </a:t>
            </a:r>
            <a:r>
              <a:rPr lang="de-DE" sz="2000" dirty="0" err="1"/>
              <a:t>nearly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same </a:t>
            </a:r>
            <a:r>
              <a:rPr lang="de-DE" sz="2000" dirty="0" err="1"/>
              <a:t>result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behaviour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19.06.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differing</a:t>
            </a:r>
            <a:r>
              <a:rPr lang="de-DE" sz="2000" dirty="0"/>
              <a:t>, but </a:t>
            </a:r>
            <a:r>
              <a:rPr lang="de-DE" sz="2000" dirty="0" err="1"/>
              <a:t>especially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#30+ not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different</a:t>
            </a:r>
          </a:p>
        </p:txBody>
      </p:sp>
    </p:spTree>
    <p:extLst>
      <p:ext uri="{BB962C8B-B14F-4D97-AF65-F5344CB8AC3E}">
        <p14:creationId xmlns:p14="http://schemas.microsoft.com/office/powerpoint/2010/main" val="1904714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5C8D2-A126-8576-EF95-954DE15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addition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?!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366B05-B465-3C5D-021C-D010D7B7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in </a:t>
            </a:r>
            <a:r>
              <a:rPr lang="de-DE" dirty="0" err="1"/>
              <a:t>y-direction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r>
              <a:rPr lang="de-DE" dirty="0"/>
              <a:t>Possible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929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BF0B8-1727-8D92-F686-869209CF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maps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580A5-2016-C9DF-6967-89CF68B03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/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and </a:t>
            </a:r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contourf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multiple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2 </a:t>
            </a:r>
            <a:r>
              <a:rPr lang="de-DE" dirty="0" err="1"/>
              <a:t>maps</a:t>
            </a:r>
            <a:endParaRPr lang="de-DE" dirty="0"/>
          </a:p>
          <a:p>
            <a:pPr lvl="1"/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958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C34BE-C90E-CBF3-6606-0654952A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10407C-C041-0388-14AF-70E64E16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7" y="2121297"/>
            <a:ext cx="2317034" cy="4110037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4DBA43B-F7C7-4BD3-6C62-AB878E98B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46" y="2121297"/>
            <a:ext cx="2317034" cy="41100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5123BA-E184-911E-357E-2B538168F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62" y="626665"/>
            <a:ext cx="3159633" cy="56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87E922B-A362-2C86-5ACC-D2F145C84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818"/>
            <a:ext cx="6121342" cy="4815682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7832D1D-82B7-CCCE-D381-059AA93A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42" y="1343818"/>
            <a:ext cx="6070658" cy="47758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3F24EC8-25CE-C1DC-DE94-46DBAEE7799E}"/>
              </a:ext>
            </a:extLst>
          </p:cNvPr>
          <p:cNvSpPr txBox="1"/>
          <p:nvPr/>
        </p:nvSpPr>
        <p:spPr>
          <a:xfrm>
            <a:off x="8075276" y="1066800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normalized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26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7DE614-9FD9-4166-EE0A-852C2189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27" y="1066800"/>
            <a:ext cx="6124799" cy="4927600"/>
          </a:xfrm>
          <a:prstGeom prst="rect">
            <a:avLst/>
          </a:prstGeom>
        </p:spPr>
      </p:pic>
      <p:pic>
        <p:nvPicPr>
          <p:cNvPr id="12" name="Grafik 11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5B772E-A7F0-F96C-828A-1CBD6E97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72" y="1251466"/>
            <a:ext cx="5895267" cy="47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2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7BB48C3-A56F-8E7B-4D4C-9A81BEAE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9" y="1216818"/>
            <a:ext cx="6573355" cy="5171282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36A094A-AB0A-D8A6-3F0F-E56779E5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6" y="1079499"/>
            <a:ext cx="6586054" cy="52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2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EA301-007B-A670-7006-35B37B6C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treatment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109C79-82E5-2D98-7214-7E2AE3D7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4"/>
            <a:ext cx="10515600" cy="484187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excluded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pPr lvl="1"/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numbering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mirrored</a:t>
            </a:r>
            <a:r>
              <a:rPr lang="de-DE" dirty="0"/>
              <a:t>?!</a:t>
            </a:r>
          </a:p>
          <a:p>
            <a:r>
              <a:rPr lang="de-DE" dirty="0"/>
              <a:t>File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different (</a:t>
            </a:r>
            <a:r>
              <a:rPr lang="de-DE" dirty="0" err="1"/>
              <a:t>clearer</a:t>
            </a:r>
            <a:r>
              <a:rPr lang="de-DE" dirty="0"/>
              <a:t>) </a:t>
            </a:r>
            <a:r>
              <a:rPr lang="de-DE" dirty="0" err="1"/>
              <a:t>as</a:t>
            </a:r>
            <a:r>
              <a:rPr lang="de-DE" dirty="0"/>
              <a:t> _x_..._</a:t>
            </a:r>
            <a:r>
              <a:rPr lang="de-DE" dirty="0" err="1"/>
              <a:t>y</a:t>
            </a:r>
            <a:r>
              <a:rPr lang="de-DE" dirty="0"/>
              <a:t>_....</a:t>
            </a:r>
            <a:r>
              <a:rPr lang="de-DE" dirty="0" err="1"/>
              <a:t>csv</a:t>
            </a:r>
            <a:endParaRPr lang="de-DE" dirty="0"/>
          </a:p>
          <a:p>
            <a:pPr lvl="1"/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was </a:t>
            </a:r>
            <a:r>
              <a:rPr lang="de-DE" dirty="0" err="1"/>
              <a:t>written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beam: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an on-signal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?!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: “d2_1n_3s_beam_all_without_diffuser_dark.csv“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added</a:t>
            </a:r>
            <a:endParaRPr lang="de-DE" dirty="0"/>
          </a:p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lang="de-DE" dirty="0"/>
          </a:p>
          <a:p>
            <a:r>
              <a:rPr lang="de-DE" dirty="0"/>
              <a:t>Channel 60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high </a:t>
            </a:r>
            <a:r>
              <a:rPr lang="de-DE" dirty="0" err="1"/>
              <a:t>noise</a:t>
            </a:r>
            <a:r>
              <a:rPr lang="de-DE" dirty="0"/>
              <a:t> (but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 –&gt;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following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027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20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F357C04-F0C3-74A6-112B-ED8E94CA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6500"/>
            <a:ext cx="6102171" cy="4800600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27771A9-18D5-E79F-CB51-371ADB59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29" y="1206500"/>
            <a:ext cx="6102171" cy="48006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04E6C1-D7F6-52CD-487B-ADADDB7012DA}"/>
              </a:ext>
            </a:extLst>
          </p:cNvPr>
          <p:cNvSpPr txBox="1"/>
          <p:nvPr/>
        </p:nvSpPr>
        <p:spPr>
          <a:xfrm>
            <a:off x="3051084" y="6226627"/>
            <a:ext cx="7111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Here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normalization</a:t>
            </a:r>
            <a:r>
              <a:rPr lang="de-DE" sz="2400" dirty="0"/>
              <a:t> </a:t>
            </a:r>
            <a:r>
              <a:rPr lang="de-DE" sz="2400" dirty="0" err="1"/>
              <a:t>seems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an </a:t>
            </a:r>
            <a:r>
              <a:rPr lang="de-DE" sz="2400" dirty="0" err="1"/>
              <a:t>improvement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745900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54837749-0D2D-CEA7-9D36-A770CED1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536"/>
            <a:ext cx="5855988" cy="4606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121CCE-D3CF-C0F0-A71B-12A56F8AF505}"/>
              </a:ext>
            </a:extLst>
          </p:cNvPr>
          <p:cNvSpPr txBox="1"/>
          <p:nvPr/>
        </p:nvSpPr>
        <p:spPr>
          <a:xfrm>
            <a:off x="330116" y="6083300"/>
            <a:ext cx="481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Here </a:t>
            </a:r>
            <a:r>
              <a:rPr lang="de-DE" dirty="0" err="1"/>
              <a:t>the</a:t>
            </a:r>
            <a:r>
              <a:rPr lang="de-DE" dirty="0"/>
              <a:t> Bragg-peak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visible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46D41CE-69A5-253F-C628-28071C9A4772}"/>
              </a:ext>
            </a:extLst>
          </p:cNvPr>
          <p:cNvCxnSpPr>
            <a:cxnSpLocks/>
          </p:cNvCxnSpPr>
          <p:nvPr/>
        </p:nvCxnSpPr>
        <p:spPr>
          <a:xfrm flipV="1">
            <a:off x="838200" y="5109029"/>
            <a:ext cx="540657" cy="9742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714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5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2C4DFFA7-1795-501A-A971-9A5F2B03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5974" cy="4795725"/>
          </a:xfrm>
          <a:prstGeom prst="rect">
            <a:avLst/>
          </a:prstGeom>
        </p:spPr>
      </p:pic>
      <p:pic>
        <p:nvPicPr>
          <p:cNvPr id="7" name="Grafik 6" descr="Ein Bild, das Screenshot, Text, Farbigkeit, Reihe enthält.&#10;&#10;Automatisch generierte Beschreibung">
            <a:extLst>
              <a:ext uri="{FF2B5EF4-FFF2-40B4-BE49-F238E27FC236}">
                <a16:creationId xmlns:a16="http://schemas.microsoft.com/office/drawing/2014/main" id="{6FF8CD5A-647A-A6DC-F36A-B8372216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74" y="1343815"/>
            <a:ext cx="6095974" cy="47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8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, Farbigkeit enthält.&#10;&#10;Automatisch generierte Beschreibung">
            <a:extLst>
              <a:ext uri="{FF2B5EF4-FFF2-40B4-BE49-F238E27FC236}">
                <a16:creationId xmlns:a16="http://schemas.microsoft.com/office/drawing/2014/main" id="{77FA4EC9-50BC-7424-4C29-E752FB24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9" y="1227704"/>
            <a:ext cx="6686358" cy="52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96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7010400" y="3816628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562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6" name="Grafik 5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3733578E-B5CB-72A1-6B89-6B38A205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6000" cy="4795745"/>
          </a:xfrm>
          <a:prstGeom prst="rect">
            <a:avLst/>
          </a:prstGeom>
        </p:spPr>
      </p:pic>
      <p:pic>
        <p:nvPicPr>
          <p:cNvPr id="8" name="Grafik 7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5FC266B6-B7E6-0B16-2416-3D3B4D33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5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85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39" y="1343818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8587458" y="974486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  <p:pic>
        <p:nvPicPr>
          <p:cNvPr id="6" name="Grafik 5" descr="Ein Bild, das Screenshot, Text, Farbigkeit, Lampe enthält.&#10;&#10;Automatisch generierte Beschreibung">
            <a:extLst>
              <a:ext uri="{FF2B5EF4-FFF2-40B4-BE49-F238E27FC236}">
                <a16:creationId xmlns:a16="http://schemas.microsoft.com/office/drawing/2014/main" id="{85FAEDF2-CF9D-9C8A-C7D8-CFD3FBAF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2" y="1110049"/>
            <a:ext cx="6791779" cy="53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2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132CC982-CC39-52F7-1F95-1DFA18E17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just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, </a:t>
            </a:r>
            <a:r>
              <a:rPr lang="de-DE" dirty="0" err="1"/>
              <a:t>left</a:t>
            </a:r>
            <a:r>
              <a:rPr lang="de-DE" dirty="0"/>
              <a:t>/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61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871B8-5EA2-BAAD-2848-92B6F3F4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49"/>
            <a:ext cx="10515600" cy="1325563"/>
          </a:xfrm>
        </p:spPr>
        <p:txBody>
          <a:bodyPr/>
          <a:lstStyle/>
          <a:p>
            <a:r>
              <a:rPr lang="de-DE" dirty="0"/>
              <a:t>Dark </a:t>
            </a:r>
            <a:r>
              <a:rPr lang="de-DE" dirty="0" err="1"/>
              <a:t>measurement</a:t>
            </a:r>
            <a:endParaRPr lang="de-DE" dirty="0"/>
          </a:p>
        </p:txBody>
      </p:sp>
      <p:pic>
        <p:nvPicPr>
          <p:cNvPr id="5" name="Inhaltsplatzhalter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0E78FE8-4E29-1A7B-B483-580BAE613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0774"/>
            <a:ext cx="5943599" cy="4688839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8962604-B253-F4F3-447E-696875C9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0689"/>
            <a:ext cx="5874670" cy="4521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8D74690-8698-EAE2-E367-F779DBC96E01}"/>
              </a:ext>
            </a:extLst>
          </p:cNvPr>
          <p:cNvSpPr txBox="1"/>
          <p:nvPr/>
        </p:nvSpPr>
        <p:spPr>
          <a:xfrm>
            <a:off x="2069802" y="1407938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Dark </a:t>
            </a:r>
            <a:r>
              <a:rPr lang="de-DE" u="sng" dirty="0" err="1"/>
              <a:t>measurement</a:t>
            </a:r>
            <a:endParaRPr lang="de-DE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88179-B0A3-467B-62DA-E618CDF2601E}"/>
              </a:ext>
            </a:extLst>
          </p:cNvPr>
          <p:cNvSpPr txBox="1"/>
          <p:nvPr/>
        </p:nvSpPr>
        <p:spPr>
          <a:xfrm>
            <a:off x="7843401" y="1390412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Applied on </a:t>
            </a:r>
            <a:r>
              <a:rPr lang="de-DE" u="sng" dirty="0" err="1"/>
              <a:t>higher</a:t>
            </a:r>
            <a:r>
              <a:rPr lang="de-DE" u="sng" dirty="0"/>
              <a:t> </a:t>
            </a:r>
            <a:r>
              <a:rPr lang="de-DE" u="sng" dirty="0" err="1"/>
              <a:t>signal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9952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4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4" name="Grafik 3" descr="Ein Bild, das Text, Screenshot, Display, Reihe enthält.&#10;&#10;Automatisch generierte Beschreibung">
            <a:extLst>
              <a:ext uri="{FF2B5EF4-FFF2-40B4-BE49-F238E27FC236}">
                <a16:creationId xmlns:a16="http://schemas.microsoft.com/office/drawing/2014/main" id="{708092F6-0855-62C3-DBD5-39828499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9"/>
            <a:ext cx="6096000" cy="4795745"/>
          </a:xfrm>
          <a:prstGeom prst="rect">
            <a:avLst/>
          </a:prstGeom>
        </p:spPr>
      </p:pic>
      <p:pic>
        <p:nvPicPr>
          <p:cNvPr id="7" name="Grafik 6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13E3148F-957D-C14D-7577-2BD7C8BE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7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67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5F2D344-FF0D-096D-B788-64F60651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7"/>
            <a:ext cx="6095999" cy="4795744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313298DD-0512-6212-48CE-DA38CF2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3"/>
            <a:ext cx="6095997" cy="479574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09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05" y="1192824"/>
            <a:ext cx="2880395" cy="5109348"/>
          </a:xfrm>
          <a:prstGeom prst="rect">
            <a:avLst/>
          </a:prstGeom>
        </p:spPr>
      </p:pic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C86ADC1-B922-1188-3E19-852493AC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3" y="1111589"/>
            <a:ext cx="7082064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67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50" y="1817673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6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  <p:pic>
        <p:nvPicPr>
          <p:cNvPr id="5" name="Grafik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4B255737-5364-F95D-A176-9C7B72BDD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0" y="1033901"/>
            <a:ext cx="7306205" cy="5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3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EE6DC864-33AB-24FF-C118-797F4E85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0" y="1039524"/>
            <a:ext cx="7306204" cy="57478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47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19C1A6F2-1245-9DEB-E25B-FC1FBC93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4381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07FF0FD-72A6-DBDB-68C0-C2F78AB9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43818"/>
            <a:ext cx="6095999" cy="47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13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7E485B4A-2415-02EE-98D3-C4B936C8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5999" cy="4743188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AE0B854-2741-954D-4BC8-42FB340C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6"/>
            <a:ext cx="6095997" cy="4743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</p:spTree>
    <p:extLst>
      <p:ext uri="{BB962C8B-B14F-4D97-AF65-F5344CB8AC3E}">
        <p14:creationId xmlns:p14="http://schemas.microsoft.com/office/powerpoint/2010/main" val="2180602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BB1A6-63C1-DE71-7F49-9F00044F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484"/>
            <a:ext cx="10515600" cy="1325563"/>
          </a:xfrm>
        </p:spPr>
        <p:txBody>
          <a:bodyPr/>
          <a:lstStyle/>
          <a:p>
            <a:r>
              <a:rPr lang="de-DE" dirty="0"/>
              <a:t>“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“ 500pA </a:t>
            </a:r>
            <a:r>
              <a:rPr lang="de-DE" dirty="0" err="1"/>
              <a:t>with</a:t>
            </a:r>
            <a:r>
              <a:rPr lang="de-DE" dirty="0"/>
              <a:t> diffuser (and </a:t>
            </a:r>
            <a:r>
              <a:rPr lang="de-DE" dirty="0" err="1"/>
              <a:t>unstable</a:t>
            </a:r>
            <a:r>
              <a:rPr lang="de-DE" dirty="0"/>
              <a:t> beam?...)</a:t>
            </a:r>
          </a:p>
        </p:txBody>
      </p:sp>
      <p:pic>
        <p:nvPicPr>
          <p:cNvPr id="9" name="Grafik 8" descr="Ein Bild, das Text, Screenshot, Farbigkeit enthält.&#10;&#10;Automatisch generierte Beschreibung">
            <a:extLst>
              <a:ext uri="{FF2B5EF4-FFF2-40B4-BE49-F238E27FC236}">
                <a16:creationId xmlns:a16="http://schemas.microsoft.com/office/drawing/2014/main" id="{8BC66CD1-F1DE-212D-ADD3-8D8724D6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175" y="1008855"/>
            <a:ext cx="4118825" cy="3276600"/>
          </a:xfrm>
          <a:prstGeom prst="rect">
            <a:avLst/>
          </a:prstGeom>
        </p:spPr>
      </p:pic>
      <p:pic>
        <p:nvPicPr>
          <p:cNvPr id="7" name="Grafik 6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370BF3B-FC7A-DED6-AF7B-2EACDC01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87" y="2647155"/>
            <a:ext cx="4118825" cy="3276600"/>
          </a:xfrm>
          <a:prstGeom prst="rect">
            <a:avLst/>
          </a:prstGeom>
        </p:spPr>
      </p:pic>
      <p:pic>
        <p:nvPicPr>
          <p:cNvPr id="5" name="Grafik 4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2BC2342-04B3-1045-DF5B-A9E8D43C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81400"/>
            <a:ext cx="411882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70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EDCAD-71A3-7B9B-A460-702D96BA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5"/>
            <a:ext cx="10515600" cy="1325563"/>
          </a:xfrm>
        </p:spPr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CE172FF6-9D60-02E1-6769-DB2096F4A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611" y="1356179"/>
            <a:ext cx="6269389" cy="4860924"/>
          </a:xfrm>
        </p:spPr>
      </p:pic>
      <p:pic>
        <p:nvPicPr>
          <p:cNvPr id="7" name="Grafik 6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7D042A58-0B52-1924-044B-F95CA6D8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6178"/>
            <a:ext cx="6269391" cy="48609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7D113DF-8C7D-7DEF-0D7E-27BF34CEC631}"/>
              </a:ext>
            </a:extLst>
          </p:cNvPr>
          <p:cNvSpPr txBox="1"/>
          <p:nvPr/>
        </p:nvSpPr>
        <p:spPr>
          <a:xfrm>
            <a:off x="7632097" y="5347932"/>
            <a:ext cx="4559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Note </a:t>
            </a:r>
            <a:r>
              <a:rPr lang="de-DE" sz="1400" dirty="0" err="1"/>
              <a:t>that</a:t>
            </a:r>
            <a:r>
              <a:rPr lang="de-DE" sz="1400" dirty="0"/>
              <a:t> x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intentionally</a:t>
            </a:r>
            <a:r>
              <a:rPr lang="de-DE" sz="1400" dirty="0"/>
              <a:t> </a:t>
            </a:r>
            <a:r>
              <a:rPr lang="de-DE" sz="1400" dirty="0" err="1"/>
              <a:t>shifted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better</a:t>
            </a:r>
            <a:r>
              <a:rPr lang="de-DE" sz="1400" dirty="0"/>
              <a:t> </a:t>
            </a:r>
            <a:r>
              <a:rPr lang="de-DE" sz="1400" dirty="0" err="1"/>
              <a:t>visualization</a:t>
            </a:r>
            <a:r>
              <a:rPr lang="de-DE" sz="1400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192C30-6394-EE38-B470-B65F789D2C55}"/>
              </a:ext>
            </a:extLst>
          </p:cNvPr>
          <p:cNvSpPr txBox="1"/>
          <p:nvPr/>
        </p:nvSpPr>
        <p:spPr>
          <a:xfrm>
            <a:off x="496303" y="6128468"/>
            <a:ext cx="1159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Available</a:t>
            </a:r>
            <a:r>
              <a:rPr lang="de-DE" dirty="0"/>
              <a:t>: 1 </a:t>
            </a:r>
            <a:r>
              <a:rPr lang="de-DE" dirty="0" err="1"/>
              <a:t>measurement</a:t>
            </a:r>
            <a:r>
              <a:rPr lang="de-DE" dirty="0"/>
              <a:t> at </a:t>
            </a:r>
            <a:r>
              <a:rPr lang="de-DE" dirty="0" err="1"/>
              <a:t>beginning</a:t>
            </a:r>
            <a:r>
              <a:rPr lang="de-DE" dirty="0"/>
              <a:t> and </a:t>
            </a:r>
            <a:r>
              <a:rPr lang="de-DE" dirty="0" err="1"/>
              <a:t>one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~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 – </a:t>
            </a:r>
            <a:r>
              <a:rPr lang="de-DE" dirty="0" err="1"/>
              <a:t>unstable</a:t>
            </a:r>
            <a:r>
              <a:rPr lang="de-DE" dirty="0"/>
              <a:t> beam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19.06.24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B9B4DB-6F2B-3FD3-B8D4-C3DF0C1B0405}"/>
              </a:ext>
            </a:extLst>
          </p:cNvPr>
          <p:cNvSpPr txBox="1"/>
          <p:nvPr/>
        </p:nvSpPr>
        <p:spPr>
          <a:xfrm>
            <a:off x="6660814" y="1549400"/>
            <a:ext cx="428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500p_center = </a:t>
            </a:r>
            <a:r>
              <a:rPr lang="de-DE" dirty="0" err="1"/>
              <a:t>begin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52EA424-83D6-7123-F1EA-0769916FD381}"/>
              </a:ext>
            </a:extLst>
          </p:cNvPr>
          <p:cNvSpPr txBox="1"/>
          <p:nvPr/>
        </p:nvSpPr>
        <p:spPr>
          <a:xfrm>
            <a:off x="615614" y="1549400"/>
            <a:ext cx="413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5s_flat_calib =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088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766E0-F20F-A5EA-8C48-5A482F31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E6355C-71FE-DD4B-CF20-B1A1ED3E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endParaRPr lang="de-DE" dirty="0"/>
          </a:p>
          <a:p>
            <a:pPr lvl="1"/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and </a:t>
            </a:r>
            <a:r>
              <a:rPr lang="de-DE" dirty="0" err="1"/>
              <a:t>beam_shape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see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4063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E2CC7-BF6B-48B9-E67B-E790049C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55"/>
            <a:ext cx="10515600" cy="1325563"/>
          </a:xfrm>
        </p:spPr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1D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D5CCE-6D5E-AF64-F011-8835ACFF5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measurements</a:t>
            </a:r>
            <a:r>
              <a:rPr lang="de-DE" dirty="0"/>
              <a:t> at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(e.g.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IPHC MATRIC CRHEA Logo)</a:t>
            </a:r>
          </a:p>
          <a:p>
            <a:r>
              <a:rPr lang="de-DE" dirty="0"/>
              <a:t>Maybe an </a:t>
            </a:r>
            <a:r>
              <a:rPr lang="de-DE" dirty="0" err="1"/>
              <a:t>improved</a:t>
            </a:r>
            <a:r>
              <a:rPr lang="de-DE" dirty="0"/>
              <a:t> logo (</a:t>
            </a:r>
            <a:r>
              <a:rPr lang="de-DE" dirty="0" err="1"/>
              <a:t>clearer</a:t>
            </a:r>
            <a:r>
              <a:rPr lang="de-DE" dirty="0"/>
              <a:t> </a:t>
            </a:r>
            <a:r>
              <a:rPr lang="de-DE" dirty="0" err="1"/>
              <a:t>cutout</a:t>
            </a:r>
            <a:r>
              <a:rPr lang="de-DE" dirty="0"/>
              <a:t> in e.g. “I X“, shift </a:t>
            </a:r>
            <a:r>
              <a:rPr lang="de-DE" dirty="0" err="1"/>
              <a:t>towards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?)</a:t>
            </a:r>
          </a:p>
          <a:p>
            <a:r>
              <a:rPr lang="de-DE" dirty="0"/>
              <a:t>Curved </a:t>
            </a:r>
            <a:r>
              <a:rPr lang="de-DE" dirty="0" err="1"/>
              <a:t>shapes</a:t>
            </a:r>
            <a:r>
              <a:rPr lang="de-DE" dirty="0"/>
              <a:t> still </a:t>
            </a:r>
            <a:r>
              <a:rPr lang="de-DE" dirty="0" err="1"/>
              <a:t>strange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: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2D so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map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lvl="1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also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(Also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rotated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7476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E3448-228E-CFB1-5DB0-6C42226F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BD05CB-05C2-ABE3-2F92-910D9AD8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63874"/>
            <a:ext cx="4651368" cy="5013296"/>
          </a:xfrm>
        </p:spPr>
        <p:txBody>
          <a:bodyPr>
            <a:normAutofit fontScale="92500"/>
          </a:bodyPr>
          <a:lstStyle/>
          <a:p>
            <a:r>
              <a:rPr lang="de-DE" dirty="0"/>
              <a:t>Black </a:t>
            </a:r>
            <a:r>
              <a:rPr lang="de-DE" dirty="0" err="1"/>
              <a:t>trapeze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i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)</a:t>
            </a:r>
          </a:p>
          <a:p>
            <a:r>
              <a:rPr lang="de-DE" dirty="0"/>
              <a:t>Change in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(and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)</a:t>
            </a:r>
          </a:p>
          <a:p>
            <a:r>
              <a:rPr lang="de-DE" dirty="0"/>
              <a:t>Software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measurments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</p:txBody>
      </p:sp>
      <p:pic>
        <p:nvPicPr>
          <p:cNvPr id="4" name="Image 18">
            <a:extLst>
              <a:ext uri="{FF2B5EF4-FFF2-40B4-BE49-F238E27FC236}">
                <a16:creationId xmlns:a16="http://schemas.microsoft.com/office/drawing/2014/main" id="{29C75BFD-349F-1698-B6DF-69EAD657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69" y="1343818"/>
            <a:ext cx="2952549" cy="5237337"/>
          </a:xfrm>
          <a:prstGeom prst="rect">
            <a:avLst/>
          </a:prstGeom>
        </p:spPr>
      </p:pic>
      <p:pic>
        <p:nvPicPr>
          <p:cNvPr id="5" name="Image 20">
            <a:extLst>
              <a:ext uri="{FF2B5EF4-FFF2-40B4-BE49-F238E27FC236}">
                <a16:creationId xmlns:a16="http://schemas.microsoft.com/office/drawing/2014/main" id="{1F237100-9055-FEF8-3354-79D6628B7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68" y="1455837"/>
            <a:ext cx="2826247" cy="50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95E7B-8FF0-A66D-F0C1-32314DA8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pic>
        <p:nvPicPr>
          <p:cNvPr id="5" name="Inhaltsplatzhalter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A7969D81-7D97-2AD5-1107-E7A5F702F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818"/>
            <a:ext cx="5940380" cy="4572000"/>
          </a:xfrm>
        </p:spPr>
      </p:pic>
      <p:pic>
        <p:nvPicPr>
          <p:cNvPr id="7" name="Grafik 6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E07A7B0-9D10-D99C-A86C-03CAEBB7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8"/>
            <a:ext cx="5972577" cy="4572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F3082A5-D407-DC62-A33A-DAE14CBEB55A}"/>
              </a:ext>
            </a:extLst>
          </p:cNvPr>
          <p:cNvSpPr txBox="1"/>
          <p:nvPr/>
        </p:nvSpPr>
        <p:spPr>
          <a:xfrm>
            <a:off x="123423" y="5915818"/>
            <a:ext cx="11792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: Every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corresponds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real </a:t>
            </a:r>
            <a:r>
              <a:rPr lang="de-DE" dirty="0" err="1"/>
              <a:t>y</a:t>
            </a:r>
            <a:r>
              <a:rPr lang="de-DE" dirty="0"/>
              <a:t>-position in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– </a:t>
            </a:r>
            <a:r>
              <a:rPr lang="de-DE" dirty="0" err="1"/>
              <a:t>calculated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and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and </a:t>
            </a:r>
            <a:r>
              <a:rPr lang="de-DE" dirty="0" err="1"/>
              <a:t>spacing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459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vs. real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48A23CA-206F-0B61-FD94-186E1BF4A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3114"/>
            <a:ext cx="6096000" cy="4691772"/>
          </a:xfr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A4D1F23-10A4-8D15-E52E-B5D2C53F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60" y="1083114"/>
            <a:ext cx="6129040" cy="46917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5FAC1F-0A9A-1DE9-AE76-F0E6D28CEF05}"/>
              </a:ext>
            </a:extLst>
          </p:cNvPr>
          <p:cNvSpPr txBox="1"/>
          <p:nvPr/>
        </p:nvSpPr>
        <p:spPr>
          <a:xfrm>
            <a:off x="377371" y="5816629"/>
            <a:ext cx="909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Result</a:t>
            </a:r>
            <a:r>
              <a:rPr lang="de-DE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flattened</a:t>
            </a:r>
            <a:r>
              <a:rPr lang="de-DE" dirty="0"/>
              <a:t> beam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not flat at all (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signal</a:t>
            </a:r>
            <a:r>
              <a:rPr lang="de-DE" dirty="0"/>
              <a:t> -&gt; Use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236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FE71E-700D-039E-352A-8C95F9CF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351169-C4D7-7095-8763-70C19808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4482"/>
          </a:xfrm>
        </p:spPr>
        <p:txBody>
          <a:bodyPr>
            <a:normAutofit/>
          </a:bodyPr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  <a:p>
            <a:r>
              <a:rPr lang="de-DE" dirty="0"/>
              <a:t>Mean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: Group </a:t>
            </a:r>
            <a:r>
              <a:rPr lang="de-DE" dirty="0" err="1"/>
              <a:t>positions</a:t>
            </a:r>
            <a:r>
              <a:rPr lang="de-DE" dirty="0"/>
              <a:t> in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beam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differs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DOF : </a:t>
            </a:r>
            <a:r>
              <a:rPr lang="de-DE" dirty="0" err="1"/>
              <a:t>mean</a:t>
            </a:r>
            <a:r>
              <a:rPr lang="de-DE" dirty="0"/>
              <a:t> =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* a</a:t>
            </a:r>
          </a:p>
          <a:p>
            <a:pPr lvl="1"/>
            <a:r>
              <a:rPr lang="de-DE" dirty="0"/>
              <a:t>Realisation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methods</a:t>
            </a:r>
            <a:r>
              <a:rPr lang="de-DE" dirty="0"/>
              <a:t> possible, </a:t>
            </a:r>
            <a:r>
              <a:rPr lang="de-DE" dirty="0" err="1"/>
              <a:t>currently</a:t>
            </a:r>
            <a:r>
              <a:rPr lang="de-DE" dirty="0"/>
              <a:t> I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least_squares</a:t>
            </a:r>
            <a:r>
              <a:rPr lang="de-DE" dirty="0"/>
              <a:t> </a:t>
            </a:r>
            <a:r>
              <a:rPr lang="de-DE" dirty="0" err="1"/>
              <a:t>optimisation</a:t>
            </a:r>
            <a:endParaRPr lang="de-DE" dirty="0"/>
          </a:p>
          <a:p>
            <a:pPr lvl="1"/>
            <a:r>
              <a:rPr lang="de-DE" dirty="0"/>
              <a:t>More DOF </a:t>
            </a:r>
            <a:r>
              <a:rPr lang="de-DE" dirty="0" err="1"/>
              <a:t>are</a:t>
            </a:r>
            <a:r>
              <a:rPr lang="de-DE" dirty="0"/>
              <a:t> possible,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we‘re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, but also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(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-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- </a:t>
            </a:r>
            <a:r>
              <a:rPr lang="de-DE" dirty="0" err="1"/>
              <a:t>nearly</a:t>
            </a:r>
            <a:r>
              <a:rPr lang="de-DE" dirty="0"/>
              <a:t> 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shouldn‘t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)</a:t>
            </a:r>
          </a:p>
          <a:p>
            <a:r>
              <a:rPr lang="de-DE" dirty="0"/>
              <a:t>Thus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43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7EF-B01D-F0EC-11B7-7E80DAF2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D283F1-4D19-C4E0-A9C8-0EBAF8B8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00618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limited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flat </a:t>
            </a:r>
            <a:r>
              <a:rPr lang="de-DE" dirty="0" err="1"/>
              <a:t>calibration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 and 3</a:t>
            </a:r>
          </a:p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(</a:t>
            </a:r>
            <a:r>
              <a:rPr lang="de-DE" dirty="0" err="1"/>
              <a:t>factor</a:t>
            </a:r>
            <a:r>
              <a:rPr lang="de-DE" dirty="0"/>
              <a:t>) = 1 (Also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)</a:t>
            </a:r>
          </a:p>
          <a:p>
            <a:r>
              <a:rPr lang="de-DE" dirty="0"/>
              <a:t>This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(~ 5s), </a:t>
            </a:r>
            <a:r>
              <a:rPr lang="de-DE" dirty="0" err="1"/>
              <a:t>thus</a:t>
            </a:r>
            <a:r>
              <a:rPr lang="de-DE" dirty="0"/>
              <a:t> i </a:t>
            </a:r>
            <a:r>
              <a:rPr lang="de-DE" dirty="0" err="1"/>
              <a:t>built</a:t>
            </a:r>
            <a:r>
              <a:rPr lang="de-DE" dirty="0"/>
              <a:t> a quick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“</a:t>
            </a:r>
            <a:r>
              <a:rPr lang="de-DE" dirty="0" err="1"/>
              <a:t>normalization_factor.npy</a:t>
            </a:r>
            <a:r>
              <a:rPr lang="de-DE" dirty="0"/>
              <a:t>“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via </a:t>
            </a:r>
            <a:r>
              <a:rPr lang="de-DE" dirty="0" err="1"/>
              <a:t>np.save</a:t>
            </a:r>
            <a:r>
              <a:rPr lang="de-DE" dirty="0"/>
              <a:t>/</a:t>
            </a:r>
            <a:r>
              <a:rPr lang="de-DE" dirty="0" err="1"/>
              <a:t>np.load</a:t>
            </a:r>
            <a:r>
              <a:rPr lang="de-DE" dirty="0"/>
              <a:t> (&lt; 0.001 s)</a:t>
            </a:r>
          </a:p>
          <a:p>
            <a:pPr lvl="1"/>
            <a:r>
              <a:rPr lang="de-DE" dirty="0"/>
              <a:t>I </a:t>
            </a:r>
            <a:r>
              <a:rPr lang="de-DE" dirty="0" err="1"/>
              <a:t>always</a:t>
            </a:r>
            <a:r>
              <a:rPr lang="de-DE" dirty="0"/>
              <a:t> safe a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modifiactions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after </a:t>
            </a:r>
            <a:r>
              <a:rPr lang="de-DE" dirty="0" err="1"/>
              <a:t>loading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, but I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... So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/</a:t>
            </a:r>
            <a:r>
              <a:rPr lang="de-DE" dirty="0" err="1"/>
              <a:t>questions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02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93831-4F53-EEC3-E89F-917B03B2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real </a:t>
            </a:r>
            <a:r>
              <a:rPr lang="de-DE" dirty="0" err="1"/>
              <a:t>positions</a:t>
            </a:r>
            <a:endParaRPr lang="de-DE" dirty="0"/>
          </a:p>
        </p:txBody>
      </p:sp>
      <p:pic>
        <p:nvPicPr>
          <p:cNvPr id="5" name="Inhaltsplatzhalter 4" descr="Ein Bild, das Text, Screenshot, Farbigkeit, Muster enthält.&#10;&#10;Automatisch generierte Beschreibung">
            <a:extLst>
              <a:ext uri="{FF2B5EF4-FFF2-40B4-BE49-F238E27FC236}">
                <a16:creationId xmlns:a16="http://schemas.microsoft.com/office/drawing/2014/main" id="{76E651CF-871F-B607-086E-13581F8C3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00" y="1099343"/>
            <a:ext cx="7213600" cy="5577729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984B56-8873-8768-F86C-4D574D34A2A2}"/>
              </a:ext>
            </a:extLst>
          </p:cNvPr>
          <p:cNvSpPr txBox="1"/>
          <p:nvPr/>
        </p:nvSpPr>
        <p:spPr>
          <a:xfrm>
            <a:off x="88901" y="1099343"/>
            <a:ext cx="40512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Here a </a:t>
            </a:r>
            <a:r>
              <a:rPr lang="de-DE" sz="2000" dirty="0" err="1"/>
              <a:t>visualisation</a:t>
            </a:r>
            <a:r>
              <a:rPr lang="de-DE" sz="2000" dirty="0"/>
              <a:t>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real </a:t>
            </a:r>
            <a:r>
              <a:rPr lang="de-DE" sz="2000" dirty="0" err="1"/>
              <a:t>y-positions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calculated</a:t>
            </a:r>
            <a:r>
              <a:rPr lang="de-DE" sz="2000" dirty="0"/>
              <a:t> and </a:t>
            </a:r>
            <a:r>
              <a:rPr lang="de-DE" sz="2000" dirty="0" err="1"/>
              <a:t>grouped</a:t>
            </a:r>
            <a:r>
              <a:rPr lang="de-DE" sz="2000" dirty="0"/>
              <a:t> (I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distance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1xdiode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bit</a:t>
            </a:r>
            <a:r>
              <a:rPr lang="de-DE" sz="2000" dirty="0"/>
              <a:t> </a:t>
            </a:r>
            <a:r>
              <a:rPr lang="de-DE" sz="2000" dirty="0" err="1"/>
              <a:t>smeared</a:t>
            </a:r>
            <a:r>
              <a:rPr lang="de-DE" sz="2000" dirty="0"/>
              <a:t> out (</a:t>
            </a:r>
            <a:r>
              <a:rPr lang="de-DE" sz="2000" dirty="0" err="1"/>
              <a:t>compare</a:t>
            </a:r>
            <a:r>
              <a:rPr lang="de-DE" sz="2000" dirty="0"/>
              <a:t> </a:t>
            </a:r>
            <a:r>
              <a:rPr lang="de-DE" sz="2000" dirty="0" err="1"/>
              <a:t>next</a:t>
            </a:r>
            <a:r>
              <a:rPr lang="de-DE" sz="2000" dirty="0"/>
              <a:t> </a:t>
            </a:r>
            <a:r>
              <a:rPr lang="de-DE" sz="2000" dirty="0" err="1"/>
              <a:t>slide</a:t>
            </a:r>
            <a:r>
              <a:rPr lang="de-DE" sz="2000" dirty="0"/>
              <a:t>), so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offset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? (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accurate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fabrication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)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inaccuracy</a:t>
            </a:r>
            <a:r>
              <a:rPr lang="de-DE" sz="2000" dirty="0"/>
              <a:t> in </a:t>
            </a:r>
            <a:r>
              <a:rPr lang="de-DE" sz="2000" dirty="0" err="1"/>
              <a:t>moving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(e.g.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mounted</a:t>
            </a:r>
            <a:r>
              <a:rPr lang="de-DE" sz="2000" dirty="0"/>
              <a:t> </a:t>
            </a:r>
            <a:r>
              <a:rPr lang="de-DE" sz="2000" dirty="0" err="1"/>
              <a:t>slightly</a:t>
            </a:r>
            <a:r>
              <a:rPr lang="de-DE" sz="2000" dirty="0"/>
              <a:t> </a:t>
            </a:r>
            <a:r>
              <a:rPr lang="de-DE" sz="2000" dirty="0" err="1"/>
              <a:t>tilted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Future </a:t>
            </a:r>
            <a:r>
              <a:rPr lang="de-DE" sz="2000" dirty="0" err="1"/>
              <a:t>Improvement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: </a:t>
            </a:r>
            <a:r>
              <a:rPr lang="de-DE" sz="2000" dirty="0" err="1"/>
              <a:t>Detect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/</a:t>
            </a:r>
            <a:r>
              <a:rPr lang="de-DE" sz="2000" dirty="0" err="1"/>
              <a:t>decrease</a:t>
            </a:r>
            <a:r>
              <a:rPr lang="de-DE" sz="2000" dirty="0"/>
              <a:t> and </a:t>
            </a:r>
            <a:r>
              <a:rPr lang="de-DE" sz="2000" dirty="0" err="1"/>
              <a:t>rather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sorting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6114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1237</Words>
  <Application>Microsoft Macintosh PowerPoint</Application>
  <PresentationFormat>Breitbild</PresentationFormat>
  <Paragraphs>114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6" baseType="lpstr">
      <vt:lpstr>Aptos</vt:lpstr>
      <vt:lpstr>Aptos Display</vt:lpstr>
      <vt:lpstr>Arial</vt:lpstr>
      <vt:lpstr>Office</vt:lpstr>
      <vt:lpstr>Results Cyrcè 19.06.24</vt:lpstr>
      <vt:lpstr>Changes in data treatment</vt:lpstr>
      <vt:lpstr>Dark measurement</vt:lpstr>
      <vt:lpstr>Normalization – what‘s measured?</vt:lpstr>
      <vt:lpstr>Signals of these measurements</vt:lpstr>
      <vt:lpstr>Signal vs. real y-position</vt:lpstr>
      <vt:lpstr>How to realize new normalization </vt:lpstr>
      <vt:lpstr>Some technical aspects</vt:lpstr>
      <vt:lpstr>The real positions</vt:lpstr>
      <vt:lpstr>The new normalization factor </vt:lpstr>
      <vt:lpstr>Normalization with normalized factor</vt:lpstr>
      <vt:lpstr>Factor comparison</vt:lpstr>
      <vt:lpstr>One addition that might be important?!</vt:lpstr>
      <vt:lpstr>The maps</vt:lpstr>
      <vt:lpstr>IPHC Matrix CRHEA logo</vt:lpstr>
      <vt:lpstr>IPHC Matrix CRHEA logo</vt:lpstr>
      <vt:lpstr>IPHC Matrix CRHEA logo 2 (“neonoff“)</vt:lpstr>
      <vt:lpstr>IPHC Matrix CRHEA logo</vt:lpstr>
      <vt:lpstr>IPHC Matrix CRHEA logo 2 (“neonoff“)</vt:lpstr>
      <vt:lpstr>Mixed symbols mask</vt:lpstr>
      <vt:lpstr>Mixed symbols mask</vt:lpstr>
      <vt:lpstr>Mixed symbols mask</vt:lpstr>
      <vt:lpstr>Biseau 2D-big black trapeze</vt:lpstr>
      <vt:lpstr>Biseau 2D-big black trapeze</vt:lpstr>
      <vt:lpstr>Biseau 2D-big black trapeze</vt:lpstr>
      <vt:lpstr>white trapeze – biseau blanc </vt:lpstr>
      <vt:lpstr>white trapeze – biseau blanc </vt:lpstr>
      <vt:lpstr>white trapeze – biseau blanc </vt:lpstr>
      <vt:lpstr>PowerPoint-Präsentation</vt:lpstr>
      <vt:lpstr>Rat tails on the white trapeze – biseau blanc </vt:lpstr>
      <vt:lpstr>Rat tails on the white trapeze – biseau blanc </vt:lpstr>
      <vt:lpstr>Rat tails on the white trapeze – biseau blanc </vt:lpstr>
      <vt:lpstr>Rat tails on the white trapeze – biseau blanc </vt:lpstr>
      <vt:lpstr>Rat tails on flat surface</vt:lpstr>
      <vt:lpstr>Rat tails on flat surface</vt:lpstr>
      <vt:lpstr>Rat tails on flat surface</vt:lpstr>
      <vt:lpstr>Beam without diffuser</vt:lpstr>
      <vt:lpstr>Beam without diffuser</vt:lpstr>
      <vt:lpstr>“Full scan“ 500pA with diffuser (and unstable beam?...)</vt:lpstr>
      <vt:lpstr>Some remarks</vt:lpstr>
      <vt:lpstr>Some ideas for future measurements (if there are anymore with a 1D array)</vt:lpstr>
      <vt:lpstr>What‘s coming in the next days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5</cp:revision>
  <dcterms:created xsi:type="dcterms:W3CDTF">2024-07-24T11:36:16Z</dcterms:created>
  <dcterms:modified xsi:type="dcterms:W3CDTF">2024-07-24T14:57:50Z</dcterms:modified>
</cp:coreProperties>
</file>